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9" r:id="rId4"/>
    <p:sldId id="259" r:id="rId5"/>
    <p:sldId id="302" r:id="rId6"/>
    <p:sldId id="303" r:id="rId7"/>
    <p:sldId id="270" r:id="rId8"/>
    <p:sldId id="311" r:id="rId9"/>
    <p:sldId id="304" r:id="rId10"/>
    <p:sldId id="305" r:id="rId11"/>
    <p:sldId id="308" r:id="rId12"/>
    <p:sldId id="306" r:id="rId13"/>
    <p:sldId id="307" r:id="rId14"/>
    <p:sldId id="309" r:id="rId15"/>
    <p:sldId id="310" r:id="rId16"/>
    <p:sldId id="271" r:id="rId17"/>
    <p:sldId id="293" r:id="rId18"/>
    <p:sldId id="312" r:id="rId19"/>
    <p:sldId id="314" r:id="rId20"/>
    <p:sldId id="315" r:id="rId21"/>
    <p:sldId id="313" r:id="rId22"/>
    <p:sldId id="316" r:id="rId23"/>
    <p:sldId id="317" r:id="rId24"/>
    <p:sldId id="26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5C"/>
    <a:srgbClr val="8080FF"/>
    <a:srgbClr val="5050FF"/>
    <a:srgbClr val="5C5CFF"/>
    <a:srgbClr val="FF5050"/>
    <a:srgbClr val="E0E0E0"/>
    <a:srgbClr val="C0C0C0"/>
    <a:srgbClr val="A0A0A0"/>
    <a:srgbClr val="808080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77749" autoAdjust="0"/>
  </p:normalViewPr>
  <p:slideViewPr>
    <p:cSldViewPr snapToGrid="0">
      <p:cViewPr varScale="1">
        <p:scale>
          <a:sx n="81" d="100"/>
          <a:sy n="81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35BA7-4CE3-483F-8727-7E5263548D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6C7A0-C03F-485E-8035-B414308E6C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1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들어가기 전에 </a:t>
            </a:r>
            <a:r>
              <a:rPr lang="ko-KR" altLang="en-US" dirty="0" err="1"/>
              <a:t>셰이더가</a:t>
            </a:r>
            <a:r>
              <a:rPr lang="ko-KR" altLang="en-US" dirty="0"/>
              <a:t> 무엇인지 훑어볼 것임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거의 모든 게임이 </a:t>
            </a:r>
            <a:r>
              <a:rPr lang="ko-KR" altLang="en-US" dirty="0" err="1"/>
              <a:t>셰이더를</a:t>
            </a:r>
            <a:r>
              <a:rPr lang="ko-KR" altLang="en-US" dirty="0"/>
              <a:t> 거쳐서 렌더링 되고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53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램버트</a:t>
            </a:r>
            <a:r>
              <a:rPr lang="ko-KR" altLang="en-US" dirty="0"/>
              <a:t> 코사인 법칙 이라는 걸 사용해서 계산됨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거리에 따라 광원 세기가 감소하는 감쇠</a:t>
            </a:r>
            <a:r>
              <a:rPr lang="en-US" altLang="ko-KR" dirty="0"/>
              <a:t>(Attenuation)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원래는 거리의 제곱에 반비례하지만 그럴 경우 급격하게 어두워지는 현상 발생했음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근사적으로 다르게 감쇠율을 계산해서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57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반사 집중도 계산이라고 해서 </a:t>
            </a:r>
            <a:r>
              <a:rPr lang="ko-KR" altLang="en-US" dirty="0" err="1"/>
              <a:t>정반사되는</a:t>
            </a:r>
            <a:r>
              <a:rPr lang="ko-KR" altLang="en-US" dirty="0"/>
              <a:t> 경우 </a:t>
            </a:r>
            <a:r>
              <a:rPr lang="en-US" altLang="ko-KR" dirty="0"/>
              <a:t>(90</a:t>
            </a:r>
            <a:r>
              <a:rPr lang="ko-KR" altLang="en-US" dirty="0"/>
              <a:t>도 반사</a:t>
            </a:r>
            <a:r>
              <a:rPr lang="en-US" altLang="ko-KR" dirty="0"/>
              <a:t>) </a:t>
            </a:r>
            <a:r>
              <a:rPr lang="ko-KR" altLang="en-US" dirty="0"/>
              <a:t>어느 영역까지</a:t>
            </a:r>
            <a:r>
              <a:rPr lang="en-US" altLang="ko-KR" dirty="0"/>
              <a:t> </a:t>
            </a:r>
            <a:r>
              <a:rPr lang="ko-KR" altLang="en-US" dirty="0"/>
              <a:t>반사광이 생길 것인지를 계산함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</a:t>
            </a:r>
            <a:r>
              <a:rPr lang="ko-KR" altLang="en-US" dirty="0"/>
              <a:t>는 상수임 </a:t>
            </a:r>
            <a:r>
              <a:rPr lang="en-US" altLang="ko-KR" dirty="0"/>
              <a:t>(</a:t>
            </a:r>
            <a:r>
              <a:rPr lang="ko-KR" altLang="en-US" dirty="0"/>
              <a:t>스프링 시스템에서 복원력을 구할 때 스프링 </a:t>
            </a:r>
            <a:r>
              <a:rPr lang="ko-KR" altLang="en-US"/>
              <a:t>상수를 사용하는 </a:t>
            </a:r>
            <a:r>
              <a:rPr lang="ko-KR" altLang="en-US" dirty="0"/>
              <a:t>것 같은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9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가지 </a:t>
            </a:r>
            <a:r>
              <a:rPr lang="en-US" altLang="ko-KR" dirty="0"/>
              <a:t>Phong Reflection Model</a:t>
            </a:r>
            <a:r>
              <a:rPr lang="ko-KR" altLang="en-US" dirty="0"/>
              <a:t>을 모두 합쳐보면 가장 오른쪽 사진과 같은 결과를 얻을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20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느리다는 것은 </a:t>
            </a:r>
            <a:r>
              <a:rPr lang="en-US" altLang="ko-KR" dirty="0"/>
              <a:t>1980</a:t>
            </a:r>
            <a:r>
              <a:rPr lang="ko-KR" altLang="en-US" dirty="0"/>
              <a:t>년대 기준이고 지금은 </a:t>
            </a:r>
            <a:r>
              <a:rPr lang="en-US" altLang="ko-KR" dirty="0"/>
              <a:t>Phong Reflection Model</a:t>
            </a:r>
            <a:r>
              <a:rPr lang="ko-KR" altLang="en-US" dirty="0"/>
              <a:t>은 빠른 속도를 가짐 그래서 아직까지도 응용해서 많이 사용되고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508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293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778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64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여기서도 보면 주황색 큐브의 좌측면에 </a:t>
            </a:r>
            <a:r>
              <a:rPr lang="en-US" altLang="ko-KR" dirty="0"/>
              <a:t>Ambient </a:t>
            </a:r>
            <a:r>
              <a:rPr lang="ko-KR" altLang="en-US" dirty="0"/>
              <a:t>광원 색상이 적용되어 있는 걸 알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Diffuse </a:t>
            </a:r>
            <a:r>
              <a:rPr lang="ko-KR" altLang="en-US" dirty="0"/>
              <a:t>광원으로 아래쪽의 색상이 변하는 걸 볼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Specular </a:t>
            </a:r>
            <a:r>
              <a:rPr lang="ko-KR" altLang="en-US" dirty="0"/>
              <a:t>광원으로 우측면에 동그랗게 </a:t>
            </a:r>
            <a:r>
              <a:rPr lang="en-US" altLang="ko-KR" dirty="0"/>
              <a:t>Highlight</a:t>
            </a:r>
            <a:r>
              <a:rPr lang="ko-KR" altLang="en-US" dirty="0"/>
              <a:t>가 생기는데 이건 말그대로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Lambertian Surface</a:t>
            </a:r>
            <a:r>
              <a:rPr lang="ko-KR" altLang="en-US" dirty="0"/>
              <a:t>로 계산을 </a:t>
            </a:r>
            <a:r>
              <a:rPr lang="ko-KR" altLang="en-US" dirty="0" err="1"/>
              <a:t>하다보니</a:t>
            </a:r>
            <a:r>
              <a:rPr lang="ko-KR" altLang="en-US" dirty="0"/>
              <a:t> 원형의 </a:t>
            </a:r>
            <a:r>
              <a:rPr lang="en-US" altLang="ko-KR" dirty="0"/>
              <a:t>Highlight</a:t>
            </a:r>
            <a:r>
              <a:rPr lang="ko-KR" altLang="en-US" dirty="0"/>
              <a:t>가 생길 수밖에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이걸 해결하려면 </a:t>
            </a:r>
            <a:r>
              <a:rPr lang="en-US" altLang="ko-KR" dirty="0"/>
              <a:t>Screen Space Reflection</a:t>
            </a:r>
            <a:r>
              <a:rPr lang="ko-KR" altLang="en-US" dirty="0"/>
              <a:t>이나 </a:t>
            </a:r>
            <a:r>
              <a:rPr lang="en-US" altLang="ko-KR" dirty="0"/>
              <a:t>Physics Based Rendering</a:t>
            </a:r>
            <a:r>
              <a:rPr lang="ko-KR" altLang="en-US" dirty="0"/>
              <a:t>을 사용해서 반사하게 만들어야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90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어원이 </a:t>
            </a:r>
            <a:r>
              <a:rPr lang="en-US" altLang="ko-KR" dirty="0"/>
              <a:t>Shade + er </a:t>
            </a:r>
            <a:r>
              <a:rPr lang="ko-KR" altLang="en-US" dirty="0"/>
              <a:t>이니까 색 칠하는</a:t>
            </a:r>
            <a:r>
              <a:rPr lang="en-US" altLang="ko-KR" dirty="0"/>
              <a:t>, </a:t>
            </a:r>
            <a:r>
              <a:rPr lang="ko-KR" altLang="en-US" dirty="0"/>
              <a:t>흐리게 하는</a:t>
            </a:r>
            <a:r>
              <a:rPr lang="en-US" altLang="ko-KR" dirty="0"/>
              <a:t>, </a:t>
            </a:r>
            <a:r>
              <a:rPr lang="ko-KR" altLang="en-US" dirty="0"/>
              <a:t>그늘지게 하는 녀석을 말함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셰이더</a:t>
            </a:r>
            <a:r>
              <a:rPr lang="ko-KR" altLang="en-US" dirty="0"/>
              <a:t> 입문 강좌라는 글에서 보면 다음과 같이 정의했음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마디로 렌더링 될 객체들의 위치와 색상을 </a:t>
            </a:r>
            <a:r>
              <a:rPr lang="en-US" altLang="ko-KR" dirty="0"/>
              <a:t>GPU</a:t>
            </a:r>
            <a:r>
              <a:rPr lang="ko-KR" altLang="en-US" dirty="0"/>
              <a:t>에서 계산해주는 함수라고 보면 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988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종류는 크게 보면 두 가지가 있고</a:t>
            </a:r>
            <a:r>
              <a:rPr lang="en-US" altLang="ko-KR" dirty="0"/>
              <a:t>, Fragment Shader</a:t>
            </a:r>
            <a:r>
              <a:rPr lang="ko-KR" altLang="en-US" dirty="0"/>
              <a:t>를 </a:t>
            </a:r>
            <a:r>
              <a:rPr lang="en-US" altLang="ko-KR" dirty="0"/>
              <a:t>DirectX</a:t>
            </a:r>
            <a:r>
              <a:rPr lang="ko-KR" altLang="en-US" dirty="0"/>
              <a:t>에서는 </a:t>
            </a:r>
            <a:r>
              <a:rPr lang="en-US" altLang="ko-KR" dirty="0"/>
              <a:t>Pixel Shader</a:t>
            </a:r>
            <a:r>
              <a:rPr lang="ko-KR" altLang="en-US" dirty="0"/>
              <a:t>라고 부름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Vertex Shader</a:t>
            </a:r>
            <a:r>
              <a:rPr lang="ko-KR" altLang="en-US" dirty="0"/>
              <a:t>는 객체들의 정점 </a:t>
            </a:r>
            <a:r>
              <a:rPr lang="en-US" altLang="ko-KR" dirty="0"/>
              <a:t>(Vertex)</a:t>
            </a:r>
            <a:r>
              <a:rPr lang="ko-KR" altLang="en-US" dirty="0"/>
              <a:t>데이터를 변화시켜서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객체가 그려질 위치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 err="1"/>
              <a:t>텍스쳐</a:t>
            </a:r>
            <a:r>
              <a:rPr lang="ko-KR" altLang="en-US" dirty="0"/>
              <a:t> 좌표 등을 계산하고 </a:t>
            </a:r>
            <a:r>
              <a:rPr lang="en-US" altLang="ko-KR" dirty="0"/>
              <a:t>Fragment Shader</a:t>
            </a:r>
            <a:r>
              <a:rPr lang="ko-KR" altLang="en-US" dirty="0"/>
              <a:t>에 정보를 넘겨줌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정점단위 계산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Fragment Shader</a:t>
            </a:r>
            <a:r>
              <a:rPr lang="ko-KR" altLang="en-US" dirty="0"/>
              <a:t>는 각 물체들의 픽셀들이 최종적으로 렌더링 될 색상을 결정함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 err="1"/>
              <a:t>텍스쳐</a:t>
            </a:r>
            <a:r>
              <a:rPr lang="ko-KR" altLang="en-US" dirty="0"/>
              <a:t> 색상 읽기</a:t>
            </a:r>
            <a:r>
              <a:rPr lang="en-US" altLang="ko-KR" dirty="0"/>
              <a:t>, </a:t>
            </a:r>
            <a:r>
              <a:rPr lang="ko-KR" altLang="en-US" dirty="0"/>
              <a:t>광원 효과</a:t>
            </a:r>
            <a:r>
              <a:rPr lang="en-US" altLang="ko-KR" dirty="0"/>
              <a:t>, </a:t>
            </a:r>
            <a:r>
              <a:rPr lang="ko-KR" altLang="en-US" dirty="0"/>
              <a:t>굴곡 처리</a:t>
            </a:r>
            <a:r>
              <a:rPr lang="en-US" altLang="ko-KR" dirty="0"/>
              <a:t>, </a:t>
            </a:r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/>
              <a:t>투명 처리 등을 거친 최종적인 색상을 말함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픽셀단위 계산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여기에 추가로 </a:t>
            </a:r>
            <a:r>
              <a:rPr lang="en-US" altLang="ko-KR" dirty="0"/>
              <a:t>Geometry Shader</a:t>
            </a:r>
            <a:r>
              <a:rPr lang="ko-KR" altLang="en-US" dirty="0"/>
              <a:t>가 있음</a:t>
            </a:r>
            <a:r>
              <a:rPr lang="en-US" altLang="ko-KR" dirty="0"/>
              <a:t>. </a:t>
            </a:r>
            <a:r>
              <a:rPr lang="ko-KR" altLang="en-US" dirty="0"/>
              <a:t>선택적으로 사용 해도 되고 </a:t>
            </a:r>
            <a:r>
              <a:rPr lang="ko-KR" altLang="en-US" dirty="0" err="1"/>
              <a:t>안해도</a:t>
            </a:r>
            <a:r>
              <a:rPr lang="ko-KR" altLang="en-US" dirty="0"/>
              <a:t> 되는 녀석임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Geometry Shader</a:t>
            </a:r>
            <a:r>
              <a:rPr lang="ko-KR" altLang="en-US" dirty="0"/>
              <a:t>는 </a:t>
            </a:r>
            <a:r>
              <a:rPr lang="en-US" altLang="ko-KR" dirty="0"/>
              <a:t>Vertex Shader</a:t>
            </a:r>
            <a:r>
              <a:rPr lang="ko-KR" altLang="en-US" dirty="0"/>
              <a:t>에서 못했던 정점의 수</a:t>
            </a:r>
            <a:r>
              <a:rPr lang="en-US" altLang="ko-KR" dirty="0"/>
              <a:t>, </a:t>
            </a:r>
            <a:r>
              <a:rPr lang="ko-KR" altLang="en-US" dirty="0"/>
              <a:t>그려질 도형 형식을 편집할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점이나 선분을 도형으로 </a:t>
            </a:r>
            <a:r>
              <a:rPr lang="ko-KR" altLang="en-US" dirty="0" err="1"/>
              <a:t>확장시키거나</a:t>
            </a:r>
            <a:r>
              <a:rPr lang="ko-KR" altLang="en-US" dirty="0"/>
              <a:t> 각 정점의 </a:t>
            </a:r>
            <a:r>
              <a:rPr lang="en-US" altLang="ko-KR" dirty="0"/>
              <a:t>Normal </a:t>
            </a:r>
            <a:r>
              <a:rPr lang="ko-KR" altLang="en-US" dirty="0"/>
              <a:t>벡터를 그려주는 등으로 쓰임 </a:t>
            </a:r>
            <a:r>
              <a:rPr lang="en-US" altLang="ko-KR" dirty="0"/>
              <a:t>(</a:t>
            </a:r>
            <a:r>
              <a:rPr lang="ko-KR" altLang="en-US" dirty="0"/>
              <a:t>디버깅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(Primitive (</a:t>
            </a:r>
            <a:r>
              <a:rPr lang="ko-KR" altLang="en-US" dirty="0"/>
              <a:t>도형</a:t>
            </a:r>
            <a:r>
              <a:rPr lang="en-US" altLang="ko-KR" dirty="0"/>
              <a:t>)</a:t>
            </a:r>
            <a:r>
              <a:rPr lang="ko-KR" altLang="en-US" dirty="0"/>
              <a:t>단위 계산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4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프로그래밍 언어는 사진처럼 보통 </a:t>
            </a:r>
            <a:r>
              <a:rPr lang="en-US" altLang="ko-KR" dirty="0"/>
              <a:t>C</a:t>
            </a:r>
            <a:r>
              <a:rPr lang="ko-KR" altLang="en-US" dirty="0"/>
              <a:t>언어처럼 사용</a:t>
            </a:r>
            <a:r>
              <a:rPr lang="en-US" altLang="ko-KR" dirty="0"/>
              <a:t>.</a:t>
            </a:r>
            <a:r>
              <a:rPr lang="ko-KR" altLang="en-US" dirty="0"/>
              <a:t> 사진 예제는 </a:t>
            </a:r>
            <a:r>
              <a:rPr lang="en-US" altLang="ko-KR" dirty="0"/>
              <a:t>GLSL</a:t>
            </a:r>
            <a:r>
              <a:rPr lang="ko-KR" altLang="en-US" dirty="0"/>
              <a:t> 언어로 작성된 </a:t>
            </a:r>
            <a:r>
              <a:rPr lang="en-US" altLang="ko-KR" dirty="0"/>
              <a:t>Phong Fragment Shader</a:t>
            </a:r>
            <a:r>
              <a:rPr lang="ko-KR" altLang="en-US" dirty="0"/>
              <a:t>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In, uniform, vec3, mat4 </a:t>
            </a:r>
            <a:r>
              <a:rPr lang="ko-KR" altLang="en-US" dirty="0"/>
              <a:t>등 여러 수학적인 </a:t>
            </a:r>
            <a:r>
              <a:rPr lang="en-US" altLang="ko-KR" dirty="0"/>
              <a:t>keyword</a:t>
            </a:r>
            <a:r>
              <a:rPr lang="ko-KR" altLang="en-US" dirty="0"/>
              <a:t>와 </a:t>
            </a:r>
            <a:r>
              <a:rPr lang="en-US" altLang="ko-KR" dirty="0"/>
              <a:t>normalize, reflect </a:t>
            </a:r>
            <a:r>
              <a:rPr lang="ko-KR" altLang="en-US" dirty="0"/>
              <a:t>등의 수학적 함수들이 미리 정의되어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2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09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Phong Shader</a:t>
            </a:r>
            <a:r>
              <a:rPr lang="ko-KR" altLang="en-US" dirty="0"/>
              <a:t>가 되기까지 총 세 가지 정도의 </a:t>
            </a:r>
            <a:r>
              <a:rPr lang="en-US" altLang="ko-KR" dirty="0"/>
              <a:t>Shader</a:t>
            </a:r>
            <a:r>
              <a:rPr lang="ko-KR" altLang="en-US" dirty="0"/>
              <a:t>를 예로 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Flat Shader</a:t>
            </a:r>
            <a:r>
              <a:rPr lang="ko-KR" altLang="en-US" dirty="0"/>
              <a:t>는 면 단위의 처리를 해서 한 면당 하나의 색상을 띄는 걸 볼 수 있음</a:t>
            </a:r>
            <a:endParaRPr lang="en-US" altLang="ko-KR" dirty="0"/>
          </a:p>
          <a:p>
            <a:r>
              <a:rPr lang="ko-KR" altLang="en-US" dirty="0"/>
              <a:t>그로 인해서 </a:t>
            </a:r>
            <a:r>
              <a:rPr lang="en-US" altLang="ko-KR" dirty="0"/>
              <a:t>Mach Band Effect</a:t>
            </a:r>
            <a:r>
              <a:rPr lang="ko-KR" altLang="en-US" dirty="0"/>
              <a:t>가 생김 </a:t>
            </a:r>
            <a:r>
              <a:rPr lang="en-US" altLang="ko-KR" dirty="0"/>
              <a:t>(</a:t>
            </a:r>
            <a:r>
              <a:rPr lang="ko-KR" altLang="en-US" dirty="0"/>
              <a:t>인접한 두 색상이 다른 경우 색상의 접촉면에 선이 생김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Gouraud</a:t>
            </a:r>
            <a:r>
              <a:rPr lang="en-US" altLang="ko-KR" dirty="0"/>
              <a:t> Shader</a:t>
            </a:r>
            <a:r>
              <a:rPr lang="ko-KR" altLang="en-US" dirty="0"/>
              <a:t>는 </a:t>
            </a:r>
            <a:r>
              <a:rPr lang="en-US" altLang="ko-KR" dirty="0"/>
              <a:t>Flat Shader</a:t>
            </a:r>
            <a:r>
              <a:rPr lang="ko-KR" altLang="en-US" dirty="0"/>
              <a:t>의 </a:t>
            </a:r>
            <a:r>
              <a:rPr lang="en-US" altLang="ko-KR" dirty="0"/>
              <a:t>Mach Band Effect</a:t>
            </a:r>
            <a:r>
              <a:rPr lang="ko-KR" altLang="en-US" dirty="0"/>
              <a:t>를 제거하기 위해 나옴</a:t>
            </a:r>
            <a:r>
              <a:rPr lang="en-US" altLang="ko-KR" dirty="0"/>
              <a:t>. Vertex </a:t>
            </a:r>
            <a:r>
              <a:rPr lang="ko-KR" altLang="en-US" dirty="0"/>
              <a:t>단위의 처리 수행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아직까지도 광원 효과가 어색한 걸 볼 수 있음</a:t>
            </a:r>
            <a:r>
              <a:rPr lang="en-US" altLang="ko-KR" dirty="0"/>
              <a:t>. </a:t>
            </a:r>
            <a:r>
              <a:rPr lang="ko-KR" altLang="en-US" dirty="0"/>
              <a:t>이 때 부터 </a:t>
            </a:r>
            <a:r>
              <a:rPr lang="en-US" altLang="ko-KR" dirty="0"/>
              <a:t>Phong Shading </a:t>
            </a:r>
            <a:r>
              <a:rPr lang="ko-KR" altLang="en-US" dirty="0"/>
              <a:t>기법 사용 </a:t>
            </a:r>
            <a:r>
              <a:rPr lang="en-US" altLang="ko-KR" dirty="0"/>
              <a:t>(</a:t>
            </a:r>
            <a:r>
              <a:rPr lang="ko-KR" altLang="en-US" dirty="0"/>
              <a:t>면 단위의 </a:t>
            </a:r>
            <a:r>
              <a:rPr lang="en-US" altLang="ko-KR" dirty="0"/>
              <a:t>Normal Vector </a:t>
            </a:r>
            <a:r>
              <a:rPr lang="ko-KR" altLang="en-US" dirty="0"/>
              <a:t>보간 수행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Phong Shader</a:t>
            </a:r>
            <a:r>
              <a:rPr lang="ko-KR" altLang="en-US" dirty="0"/>
              <a:t>는 </a:t>
            </a:r>
            <a:r>
              <a:rPr lang="en-US" altLang="ko-KR" dirty="0" err="1"/>
              <a:t>Gouraud</a:t>
            </a:r>
            <a:r>
              <a:rPr lang="ko-KR" altLang="en-US" dirty="0"/>
              <a:t>를 더 발전시킨 것 </a:t>
            </a:r>
            <a:r>
              <a:rPr lang="en-US" altLang="ko-KR" dirty="0"/>
              <a:t>(</a:t>
            </a:r>
            <a:r>
              <a:rPr lang="ko-KR" altLang="en-US" dirty="0"/>
              <a:t>픽셀 단위 </a:t>
            </a:r>
            <a:r>
              <a:rPr lang="en-US" altLang="ko-KR" dirty="0"/>
              <a:t>Normal Vector </a:t>
            </a:r>
            <a:r>
              <a:rPr lang="ko-KR" altLang="en-US" dirty="0"/>
              <a:t>보간 수행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72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Phong</a:t>
            </a:r>
            <a:r>
              <a:rPr lang="ko-KR" altLang="en-US" dirty="0"/>
              <a:t> </a:t>
            </a:r>
            <a:r>
              <a:rPr lang="en-US" altLang="ko-KR" dirty="0"/>
              <a:t>Reflection Model</a:t>
            </a:r>
            <a:r>
              <a:rPr lang="ko-KR" altLang="en-US" dirty="0"/>
              <a:t>은 왼쪽 사진처럼 모든 방향으로 같은 양의 빛을 반사함 이를 </a:t>
            </a:r>
            <a:r>
              <a:rPr lang="en-US" altLang="ko-KR" dirty="0"/>
              <a:t>Lambert Reflection </a:t>
            </a:r>
            <a:r>
              <a:rPr lang="ko-KR" altLang="en-US" dirty="0"/>
              <a:t>이라고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이게 </a:t>
            </a:r>
            <a:r>
              <a:rPr lang="ko-KR" altLang="en-US" dirty="0" err="1"/>
              <a:t>가능하려면</a:t>
            </a:r>
            <a:r>
              <a:rPr lang="ko-KR" altLang="en-US" dirty="0"/>
              <a:t> 모든 표면이 이상적인 평면인 </a:t>
            </a:r>
            <a:r>
              <a:rPr lang="en-US" altLang="ko-KR" dirty="0"/>
              <a:t>Lambertian Surface </a:t>
            </a:r>
            <a:r>
              <a:rPr lang="ko-KR" altLang="en-US" dirty="0"/>
              <a:t>라고 가정해야 하고</a:t>
            </a:r>
            <a:r>
              <a:rPr lang="en-US" altLang="ko-KR" dirty="0"/>
              <a:t>, </a:t>
            </a:r>
            <a:r>
              <a:rPr lang="ko-KR" altLang="en-US" dirty="0"/>
              <a:t>각 픽셀의 </a:t>
            </a:r>
            <a:r>
              <a:rPr lang="en-US" altLang="ko-KR" dirty="0"/>
              <a:t>Normal Vector</a:t>
            </a:r>
            <a:r>
              <a:rPr lang="ko-KR" altLang="en-US" dirty="0"/>
              <a:t>를 통해서 구함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결론적으로 </a:t>
            </a:r>
            <a:r>
              <a:rPr lang="en-US" altLang="ko-KR" dirty="0"/>
              <a:t>Phong Shader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우측 사진의 현실 세계의 반사처럼 반사 방향과 빛의 양이 </a:t>
            </a:r>
            <a:r>
              <a:rPr lang="ko-KR" altLang="en-US" dirty="0" err="1"/>
              <a:t>불균일하지</a:t>
            </a:r>
            <a:r>
              <a:rPr lang="ko-KR" altLang="en-US" dirty="0"/>
              <a:t>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결과로 어디에서 보아도 항상 반사광이 타원형으로 나타남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46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사진은 물체의 우측에 광원이 존재하고</a:t>
            </a:r>
            <a:r>
              <a:rPr lang="en-US" altLang="ko-KR" dirty="0"/>
              <a:t>, </a:t>
            </a:r>
            <a:r>
              <a:rPr lang="ko-KR" altLang="en-US" dirty="0"/>
              <a:t>그 결과로 나타난 </a:t>
            </a:r>
            <a:r>
              <a:rPr lang="en-US" altLang="ko-KR" dirty="0"/>
              <a:t>Phong Reflection Model </a:t>
            </a:r>
            <a:r>
              <a:rPr lang="ko-KR" altLang="en-US" dirty="0"/>
              <a:t>적용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Phong Reflection Model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가지 성분을 가지는데 각 성분을 모두 합쳐서 물체에 입혀질 최종 색상 결정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47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물체나 배경에 스며들어 있는 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각도나 세기에 따라 바뀌지 않고 일정한 색상을 가짐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C7A0-C03F-485E-8035-B414308E6C4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55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7B066-AC48-21CE-B75D-A864F2CE9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714F8E-93AB-0560-03F1-A6ABEDC12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1AA81-F6A1-4014-9712-002CB2F9E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D98F6-BCD6-BA18-A2C1-C401B2BA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7A176-DC82-2838-16AA-E3CD180A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84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F1EB2-E5F1-00B9-DFF8-316E8C25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225D3F-2289-A8A7-C476-47D8AA2B8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E3F39-6B36-6450-197D-B8CA49AD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95331-76FB-885D-FBF3-876BF732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ED237-99B9-21C8-A15D-5C183556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02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1D6D48-2760-2BE2-C58C-DFEE3F6F3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B52D2-17E3-EDA7-DA82-F15C9467A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B5F5BB-AF25-3D4F-8BBA-F6F1894A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AB1EDC-10ED-5F1A-05F1-2A8A902E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00ACF-EC24-D521-BB17-4EE169F8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4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E4719-9329-C7A4-7B2E-DF170C84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44EA9-7BDC-05B8-824A-A205B450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B4F15-F293-706A-CF45-7A42C146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AE9F4-E798-0637-2062-2EA1B8A5B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12E93-DD0C-C345-F549-7931605F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8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E4335-83F9-A2DC-5632-BEB6D6CBD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003DC1-9556-B5A2-4A84-70FCEB170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2CBCB-811C-E65E-996D-887BC281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310DF-72F3-EF24-6BAC-96786CAE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9ED3E-E82D-DD08-F3DF-85DA1EFA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5BC9E-0374-5791-645B-0FA04EB0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55D81-6415-6907-BC35-BA98F840C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85939F-A69C-8AD1-DF31-B7BA5E919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44F68-21F4-A891-371C-1646632A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9162-33B9-16E1-919B-313B420D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D45FB6-6545-110B-830F-BBDED68E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3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312FF-D9F5-DF19-3B61-274BF28E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90ADB-A510-5DF7-A719-2A01CD27D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6B72B0-41D4-7491-C758-64C75438F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9B9AAB-0B09-B804-943F-96533CF07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AAE095-10DB-1FE7-EDDE-750B97DA2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4C8BF1-FA91-2B35-D21D-AA544A18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2D9ED2-8400-565B-D0D9-791BF578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059982-007E-3DBA-9534-29B92C28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3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52B12-EA99-C137-1397-9D08D68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6EBF9D-C77E-BF2A-31D2-D6CEC2310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F99033-D797-840F-FF2B-8E5FFC4D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E646D-2CF1-9302-7417-1A9DB859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62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338FBD-7AEA-C647-9D7C-827B34A3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5F921E-43B2-67F8-AF22-5CEDAF16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076F2-14C8-1764-385F-B82B802B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41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49CC-63A6-B52D-7FD5-FDA9B50F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DAE5EF-7668-FFE0-C22D-C6BE7AAC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78138A-F5B2-8955-2605-8EBD5BD39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7C6816-3541-DA54-6367-7A36C849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795880-1946-AA84-1BE3-13203662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4AEE1-4587-A5D9-9B2B-3F2D03E7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4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BD1E9-85A9-A358-AA27-589FF7CF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97EE97-B68B-E145-6C96-519406DF0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34044E-4DC7-2B77-94D7-3208C3043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562B1-AB23-C5BC-FC4E-E5EBEC87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0F145A-8008-7A38-C154-C0DF1231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543B8D-0FCB-0811-D4D4-0DB47373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1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0AE0B1-E964-85E4-8357-F8610E20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38E4A-7325-8F62-8FFE-64D7DEC20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2500B-E362-0CFA-7397-FBCDE5BCE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E21DB1-3615-44B7-A1D5-2729E574FA8E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C1750-43A6-35CB-F92A-8339A273B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760D9-29A3-CB38-FFCB-04E1A44DF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7E480-724A-4709-95BA-38267BAAC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7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FE57C22-7254-2A9A-4840-AF639DF0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479" y="5716905"/>
            <a:ext cx="1853345" cy="432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530891-40A2-5DF5-0CB9-1A43A98D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85" y="2191794"/>
            <a:ext cx="4877223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07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B7833F-AEF5-66CA-1DBE-E25876BB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3468925" cy="7498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47675C-C61A-1F4E-8A84-F271D837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46" y="1569119"/>
            <a:ext cx="4422708" cy="47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B7833F-AEF5-66CA-1DBE-E25876BB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3468925" cy="749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D5C04-0024-8840-9EBB-D4E1C4F8854E}"/>
              </a:ext>
            </a:extLst>
          </p:cNvPr>
          <p:cNvSpPr txBox="1"/>
          <p:nvPr/>
        </p:nvSpPr>
        <p:spPr>
          <a:xfrm>
            <a:off x="504561" y="5547008"/>
            <a:ext cx="583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수많은 반사를 거친 출처가 불분명한 빛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7A51FE-50B6-D450-EC10-7214875B4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80" y="1402865"/>
            <a:ext cx="3746943" cy="4052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C79E8A-ACA7-8F66-1A3B-F9417915554B}"/>
              </a:ext>
            </a:extLst>
          </p:cNvPr>
          <p:cNvSpPr txBox="1"/>
          <p:nvPr/>
        </p:nvSpPr>
        <p:spPr>
          <a:xfrm>
            <a:off x="4100805" y="4856261"/>
            <a:ext cx="119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 err="1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주변광</a:t>
            </a:r>
            <a:r>
              <a:rPr lang="en-US" altLang="ko-KR" sz="24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92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B7833F-AEF5-66CA-1DBE-E25876BB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3468925" cy="74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CD5C04-0024-8840-9EBB-D4E1C4F8854E}"/>
              </a:ext>
            </a:extLst>
          </p:cNvPr>
          <p:cNvSpPr txBox="1"/>
          <p:nvPr/>
        </p:nvSpPr>
        <p:spPr>
          <a:xfrm>
            <a:off x="504561" y="5546516"/>
            <a:ext cx="583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물체의 표면에서 분산되어 들어오는 빛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24229-79B6-4FC6-67EC-9F4204F93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80" y="1404788"/>
            <a:ext cx="3746943" cy="4048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D9C3C-3E5B-A41A-F6E6-081B7A001A80}"/>
              </a:ext>
            </a:extLst>
          </p:cNvPr>
          <p:cNvSpPr txBox="1"/>
          <p:nvPr/>
        </p:nvSpPr>
        <p:spPr>
          <a:xfrm>
            <a:off x="4041430" y="4944047"/>
            <a:ext cx="119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 err="1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분산광</a:t>
            </a:r>
            <a:r>
              <a:rPr lang="en-US" altLang="ko-KR" sz="24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744BE1-6EB7-D4CC-2EC9-31E7036FF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611" y="4356014"/>
            <a:ext cx="4890649" cy="1808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9346E8-D7CA-4705-DA94-726999B49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611" y="569531"/>
            <a:ext cx="4892828" cy="34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B7833F-AEF5-66CA-1DBE-E25876BB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3468925" cy="749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C7035-660D-381D-80EB-EA88773886CE}"/>
              </a:ext>
            </a:extLst>
          </p:cNvPr>
          <p:cNvSpPr txBox="1"/>
          <p:nvPr/>
        </p:nvSpPr>
        <p:spPr>
          <a:xfrm>
            <a:off x="1008849" y="5571965"/>
            <a:ext cx="4830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특정 방향으로 반사되는 빛 표현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B48D60-278C-C44A-CC87-63118BE25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81" y="1404788"/>
            <a:ext cx="3746942" cy="4048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BC37D0-6AA4-5C74-F05D-F20238F488A2}"/>
              </a:ext>
            </a:extLst>
          </p:cNvPr>
          <p:cNvSpPr txBox="1"/>
          <p:nvPr/>
        </p:nvSpPr>
        <p:spPr>
          <a:xfrm>
            <a:off x="4256309" y="4971801"/>
            <a:ext cx="993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반사광</a:t>
            </a:r>
            <a:r>
              <a:rPr lang="en-US" altLang="ko-KR" sz="20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98A2A8-7D95-AC21-5EF1-5BD3C1DA2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99938"/>
            <a:ext cx="4684663" cy="14719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D50690-8CEF-D4DB-AFDE-0912890E9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57585"/>
            <a:ext cx="4684663" cy="57817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450B5E-B731-C64C-BC46-AB0E23EFE3F3}"/>
              </a:ext>
            </a:extLst>
          </p:cNvPr>
          <p:cNvCxnSpPr>
            <a:cxnSpLocks/>
          </p:cNvCxnSpPr>
          <p:nvPr/>
        </p:nvCxnSpPr>
        <p:spPr>
          <a:xfrm>
            <a:off x="6543304" y="2731325"/>
            <a:ext cx="2755075" cy="1484415"/>
          </a:xfrm>
          <a:prstGeom prst="straightConnector1">
            <a:avLst/>
          </a:prstGeom>
          <a:ln w="38100">
            <a:solidFill>
              <a:srgbClr val="FF5C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689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B7833F-AEF5-66CA-1DBE-E25876BB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3468925" cy="749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E42E6A-3F0D-6C2D-EBBA-45CB2AD8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31" y="2195941"/>
            <a:ext cx="11812737" cy="33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82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B7833F-AEF5-66CA-1DBE-E25876BB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3468925" cy="74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A88885-7056-4D78-01DE-DB5FEC6EE338}"/>
              </a:ext>
            </a:extLst>
          </p:cNvPr>
          <p:cNvSpPr txBox="1"/>
          <p:nvPr/>
        </p:nvSpPr>
        <p:spPr>
          <a:xfrm>
            <a:off x="2128824" y="1775732"/>
            <a:ext cx="7934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Phong Reflection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Model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단점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(1980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년대 기준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DC1058-7F66-3564-7EFB-8C63AF7FE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74" y="3078925"/>
            <a:ext cx="7593681" cy="29602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8BE457-1084-94C8-371A-28C5454441B4}"/>
              </a:ext>
            </a:extLst>
          </p:cNvPr>
          <p:cNvSpPr/>
          <p:nvPr/>
        </p:nvSpPr>
        <p:spPr>
          <a:xfrm>
            <a:off x="5235766" y="3870281"/>
            <a:ext cx="2744452" cy="1105480"/>
          </a:xfrm>
          <a:prstGeom prst="rect">
            <a:avLst/>
          </a:prstGeom>
          <a:noFill/>
          <a:ln w="38100">
            <a:solidFill>
              <a:srgbClr val="FF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E067F-842D-49B0-DC3B-56B6FD523AD7}"/>
              </a:ext>
            </a:extLst>
          </p:cNvPr>
          <p:cNvSpPr txBox="1"/>
          <p:nvPr/>
        </p:nvSpPr>
        <p:spPr>
          <a:xfrm>
            <a:off x="8154730" y="3333380"/>
            <a:ext cx="39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Specular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계산량이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많다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48059-320A-5A91-C252-034CD7926D39}"/>
              </a:ext>
            </a:extLst>
          </p:cNvPr>
          <p:cNvSpPr txBox="1"/>
          <p:nvPr/>
        </p:nvSpPr>
        <p:spPr>
          <a:xfrm>
            <a:off x="8154729" y="4055674"/>
            <a:ext cx="3917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특히 </a:t>
            </a:r>
            <a:r>
              <a:rPr lang="ko-KR" altLang="en-US" sz="28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반사 벡터</a:t>
            </a:r>
            <a:r>
              <a:rPr lang="en-US" altLang="ko-KR" sz="28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r</a:t>
            </a:r>
            <a:r>
              <a:rPr lang="ko-KR" altLang="en-US" sz="28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계산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많은 시간 소요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22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ADC504B-3371-BBC7-57BE-A1FD1E64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444" y="3429000"/>
            <a:ext cx="2444708" cy="749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C336D8-2973-23C8-F319-4D72DA38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06" y="2191794"/>
            <a:ext cx="6529382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3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BB71FF8-509E-86EF-836F-4BECA797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4432176" cy="749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A8B87F-736E-AEDE-4F03-F9F145D7B05D}"/>
              </a:ext>
            </a:extLst>
          </p:cNvPr>
          <p:cNvSpPr txBox="1"/>
          <p:nvPr/>
        </p:nvSpPr>
        <p:spPr>
          <a:xfrm>
            <a:off x="1110064" y="1634058"/>
            <a:ext cx="924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앞서 소개한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Phong Shader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단점인 </a:t>
            </a:r>
            <a:r>
              <a:rPr lang="ko-KR" altLang="en-US" sz="2800" dirty="0" err="1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계산량을</a:t>
            </a:r>
            <a:r>
              <a:rPr lang="ko-KR" altLang="en-US" sz="28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줄인</a:t>
            </a:r>
            <a:r>
              <a:rPr lang="en-US" altLang="ko-KR" sz="28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Shader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7E898-564B-745C-3DA2-FA07B388C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673" y="2410108"/>
            <a:ext cx="5911081" cy="32986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4E1E8A-4149-1EE1-CE3C-51ED85DD8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1" y="3797844"/>
            <a:ext cx="5248543" cy="5232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FFDBEA-DFCF-6832-2AE8-A03CCBEFE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214" y="5865211"/>
            <a:ext cx="3087997" cy="7376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C6AA5E-042B-A264-DD9D-E42D84C3C30C}"/>
              </a:ext>
            </a:extLst>
          </p:cNvPr>
          <p:cNvSpPr txBox="1"/>
          <p:nvPr/>
        </p:nvSpPr>
        <p:spPr>
          <a:xfrm>
            <a:off x="3324040" y="5923269"/>
            <a:ext cx="382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 </a:t>
            </a:r>
            <a:r>
              <a:rPr lang="ko-KR" altLang="en-US" sz="28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벡터 계산이 사라졌다</a:t>
            </a:r>
            <a:r>
              <a:rPr lang="en-US" altLang="ko-KR" sz="2800" dirty="0">
                <a:solidFill>
                  <a:srgbClr val="FF5C5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3545B-661F-95DB-78FA-024964B19AE6}"/>
              </a:ext>
            </a:extLst>
          </p:cNvPr>
          <p:cNvSpPr txBox="1"/>
          <p:nvPr/>
        </p:nvSpPr>
        <p:spPr>
          <a:xfrm>
            <a:off x="1068145" y="3060156"/>
            <a:ext cx="382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기존의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벡터 계산 방식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72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BB71FF8-509E-86EF-836F-4BECA797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4432176" cy="749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47A04E-F9AA-66BD-503E-9A7055E8F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742" y="1908373"/>
            <a:ext cx="8996516" cy="398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5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BB71FF8-509E-86EF-836F-4BECA797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4432176" cy="749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144C44-4961-1C06-6D6F-C1A398D8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4" y="1976755"/>
            <a:ext cx="10923172" cy="394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9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1850E6-7BE4-E7D0-28B2-D9E8BCBA43E3}"/>
              </a:ext>
            </a:extLst>
          </p:cNvPr>
          <p:cNvSpPr>
            <a:spLocks noChangeAspect="1"/>
          </p:cNvSpPr>
          <p:nvPr/>
        </p:nvSpPr>
        <p:spPr>
          <a:xfrm>
            <a:off x="415975" y="235975"/>
            <a:ext cx="11360050" cy="6390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B00269-B14A-1464-7F20-8C3E03C3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70" y="461581"/>
            <a:ext cx="2353260" cy="1182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7ABCD3-F14C-4447-5F34-99EC2330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97" y="3374951"/>
            <a:ext cx="3468925" cy="7559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C8D2D9-17A0-9719-FB29-B5247F33E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197" y="2402598"/>
            <a:ext cx="2280102" cy="749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61284D-CBB4-74B6-0F5B-1A222C0E1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197" y="4353401"/>
            <a:ext cx="4432176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35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BB71FF8-509E-86EF-836F-4BECA797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4432176" cy="749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E18CC-E8A0-A9A3-8A91-37B586D57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49" y="1976755"/>
            <a:ext cx="10845101" cy="39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2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BB71FF8-509E-86EF-836F-4BECA797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4432176" cy="749873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4AE7F83-25BF-50FC-6467-64C72B9AA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12" y="1452128"/>
            <a:ext cx="6593375" cy="49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BB71FF8-509E-86EF-836F-4BECA797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4432176" cy="749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3D490-850D-630B-639C-9565281CF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49" y="1990915"/>
            <a:ext cx="10593902" cy="38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8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BB71FF8-509E-86EF-836F-4BECA797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4432176" cy="749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030963-7C46-057C-C03E-16AC8C16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325" y="2009055"/>
            <a:ext cx="3652812" cy="3610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76D4BB-1AC7-98E2-6FFA-E0F054B4D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556" y="2009055"/>
            <a:ext cx="5702748" cy="36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8D5FE60-7F98-6741-9844-C26F9C36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129" y="2231524"/>
            <a:ext cx="4151736" cy="11827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9973F5-EA46-5184-FC1A-D7193104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656" y="3547385"/>
            <a:ext cx="2316681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130D2-05E6-5D52-3E53-F0801731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44" y="3429000"/>
            <a:ext cx="2444708" cy="749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B54D97-8CB0-4FD3-F01D-E619B22A0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06" y="2191794"/>
            <a:ext cx="2840982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0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C75828-F3C3-79DE-6961-42706F3A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2280102" cy="7498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411A97-12B7-DC92-D7F8-169694AFF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351" y="1523567"/>
            <a:ext cx="3121423" cy="749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194A35-6796-6DAF-CAC3-96A0761C5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51" y="2515667"/>
            <a:ext cx="8998476" cy="755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2B3FB6-F79C-30A9-FCF0-ED2B4F419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351" y="4037626"/>
            <a:ext cx="9931245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C75828-F3C3-79DE-6961-42706F3A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2280102" cy="749873"/>
          </a:xfrm>
          <a:prstGeom prst="rect">
            <a:avLst/>
          </a:prstGeom>
        </p:spPr>
      </p:pic>
      <p:pic>
        <p:nvPicPr>
          <p:cNvPr id="7" name="그림 6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6B4D5AB-4E46-AD5C-239C-7A57CC1BE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58" y="5388738"/>
            <a:ext cx="1951596" cy="586999"/>
          </a:xfrm>
          <a:prstGeom prst="rect">
            <a:avLst/>
          </a:prstGeom>
        </p:spPr>
      </p:pic>
      <p:pic>
        <p:nvPicPr>
          <p:cNvPr id="9" name="그림 8" descr="폰트, 그래픽, 로고, 원이(가) 표시된 사진&#10;&#10;자동 생성된 설명">
            <a:extLst>
              <a:ext uri="{FF2B5EF4-FFF2-40B4-BE49-F238E27FC236}">
                <a16:creationId xmlns:a16="http://schemas.microsoft.com/office/drawing/2014/main" id="{91AFA888-0559-0F9D-0417-8AACEA333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09" y="3988327"/>
            <a:ext cx="1676444" cy="694689"/>
          </a:xfrm>
          <a:prstGeom prst="rect">
            <a:avLst/>
          </a:prstGeom>
        </p:spPr>
      </p:pic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608F32A7-B84D-C433-ADA3-C7D8C2B95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39" y="4384583"/>
            <a:ext cx="1155584" cy="943696"/>
          </a:xfrm>
          <a:prstGeom prst="rect">
            <a:avLst/>
          </a:prstGeom>
        </p:spPr>
      </p:pic>
      <p:pic>
        <p:nvPicPr>
          <p:cNvPr id="13" name="그림 12" descr="상징, 그래픽, 스크린샷, 블랙이(가) 표시된 사진&#10;&#10;자동 생성된 설명">
            <a:extLst>
              <a:ext uri="{FF2B5EF4-FFF2-40B4-BE49-F238E27FC236}">
                <a16:creationId xmlns:a16="http://schemas.microsoft.com/office/drawing/2014/main" id="{7857DA98-59B3-2749-A4E1-FE0E9F3A1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224" y="4587873"/>
            <a:ext cx="1543763" cy="537116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9C60AF4F-204C-617A-AE7C-20A470066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39" y="4409595"/>
            <a:ext cx="1777181" cy="73201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748F75-5D7E-1B79-FCDA-AB4D8C3F60C0}"/>
              </a:ext>
            </a:extLst>
          </p:cNvPr>
          <p:cNvCxnSpPr/>
          <p:nvPr/>
        </p:nvCxnSpPr>
        <p:spPr>
          <a:xfrm>
            <a:off x="3230088" y="4443517"/>
            <a:ext cx="1187571" cy="0"/>
          </a:xfrm>
          <a:prstGeom prst="straightConnector1">
            <a:avLst/>
          </a:prstGeom>
          <a:ln w="38100">
            <a:solidFill>
              <a:srgbClr val="FF5C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56AAF0-8087-C94B-DAD4-0D2DD6B80548}"/>
              </a:ext>
            </a:extLst>
          </p:cNvPr>
          <p:cNvCxnSpPr>
            <a:cxnSpLocks/>
          </p:cNvCxnSpPr>
          <p:nvPr/>
        </p:nvCxnSpPr>
        <p:spPr>
          <a:xfrm>
            <a:off x="3230088" y="4858892"/>
            <a:ext cx="3103541" cy="0"/>
          </a:xfrm>
          <a:prstGeom prst="straightConnector1">
            <a:avLst/>
          </a:prstGeom>
          <a:ln w="38100">
            <a:solidFill>
              <a:srgbClr val="FF5C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44C490-6CEE-0A9F-34DF-3276BBBD3CCB}"/>
              </a:ext>
            </a:extLst>
          </p:cNvPr>
          <p:cNvCxnSpPr/>
          <p:nvPr/>
        </p:nvCxnSpPr>
        <p:spPr>
          <a:xfrm>
            <a:off x="3467576" y="5700322"/>
            <a:ext cx="1187571" cy="0"/>
          </a:xfrm>
          <a:prstGeom prst="straightConnector1">
            <a:avLst/>
          </a:prstGeom>
          <a:ln w="38100">
            <a:solidFill>
              <a:srgbClr val="FF5C5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41A62AE-3E3D-1ECC-E131-C6BDD94EE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127" y="1345062"/>
            <a:ext cx="2402032" cy="749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994803-F5C6-A8D0-B073-D0F5633EAC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5215" y="1891541"/>
            <a:ext cx="3279932" cy="749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7E1C05-40B5-B8E6-E4B1-A3844403A5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5215" y="2387968"/>
            <a:ext cx="6614733" cy="74987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E9509E5-2738-9FBD-E9E1-594C30F74A7D}"/>
              </a:ext>
            </a:extLst>
          </p:cNvPr>
          <p:cNvSpPr/>
          <p:nvPr/>
        </p:nvSpPr>
        <p:spPr>
          <a:xfrm>
            <a:off x="6435579" y="4251371"/>
            <a:ext cx="5439746" cy="1246909"/>
          </a:xfrm>
          <a:prstGeom prst="roundRect">
            <a:avLst/>
          </a:prstGeom>
          <a:noFill/>
          <a:ln w="38100">
            <a:solidFill>
              <a:srgbClr val="FF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5C9C6FB-B5C9-53B4-5AF1-F1A95D6DF5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127" y="3603421"/>
            <a:ext cx="3133616" cy="7498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D5A7D7-9D01-C6C2-5153-95AA44EB1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4012" y="4124727"/>
            <a:ext cx="3060457" cy="2456901"/>
          </a:xfrm>
          <a:prstGeom prst="rect">
            <a:avLst/>
          </a:prstGeom>
        </p:spPr>
      </p:pic>
      <p:pic>
        <p:nvPicPr>
          <p:cNvPr id="4" name="그림 3" descr="디자인, 큐브, 종이접기이(가) 표시된 사진&#10;&#10;자동 생성된 설명">
            <a:extLst>
              <a:ext uri="{FF2B5EF4-FFF2-40B4-BE49-F238E27FC236}">
                <a16:creationId xmlns:a16="http://schemas.microsoft.com/office/drawing/2014/main" id="{FDA937CD-5699-20FE-39F8-99E796E42A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20" y="595292"/>
            <a:ext cx="3124223" cy="28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C75828-F3C3-79DE-6961-42706F3A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2280102" cy="749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70DC15-966C-7C79-8C2C-DA7480FDC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974" y="1634058"/>
            <a:ext cx="4808052" cy="51002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33BE57-6B61-D07C-6308-0F1B908D2896}"/>
              </a:ext>
            </a:extLst>
          </p:cNvPr>
          <p:cNvSpPr/>
          <p:nvPr/>
        </p:nvSpPr>
        <p:spPr>
          <a:xfrm>
            <a:off x="3691974" y="2090058"/>
            <a:ext cx="668250" cy="807522"/>
          </a:xfrm>
          <a:prstGeom prst="rect">
            <a:avLst/>
          </a:prstGeom>
          <a:noFill/>
          <a:ln w="38100">
            <a:solidFill>
              <a:srgbClr val="FF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AFCD7D-7B83-8B8B-EBAB-C998327E1960}"/>
              </a:ext>
            </a:extLst>
          </p:cNvPr>
          <p:cNvSpPr/>
          <p:nvPr/>
        </p:nvSpPr>
        <p:spPr>
          <a:xfrm>
            <a:off x="3678119" y="2965864"/>
            <a:ext cx="668250" cy="375841"/>
          </a:xfrm>
          <a:prstGeom prst="rect">
            <a:avLst/>
          </a:prstGeom>
          <a:noFill/>
          <a:ln w="38100">
            <a:solidFill>
              <a:srgbClr val="FF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54986-6BA6-6628-D878-CD436B2C0854}"/>
              </a:ext>
            </a:extLst>
          </p:cNvPr>
          <p:cNvSpPr/>
          <p:nvPr/>
        </p:nvSpPr>
        <p:spPr>
          <a:xfrm>
            <a:off x="5178005" y="4604263"/>
            <a:ext cx="759657" cy="205244"/>
          </a:xfrm>
          <a:prstGeom prst="rect">
            <a:avLst/>
          </a:prstGeom>
          <a:noFill/>
          <a:ln w="38100">
            <a:solidFill>
              <a:srgbClr val="FF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842675-96DA-5C01-C8B9-D0000D75C0EA}"/>
              </a:ext>
            </a:extLst>
          </p:cNvPr>
          <p:cNvSpPr/>
          <p:nvPr/>
        </p:nvSpPr>
        <p:spPr>
          <a:xfrm>
            <a:off x="5296395" y="5637933"/>
            <a:ext cx="641267" cy="205244"/>
          </a:xfrm>
          <a:prstGeom prst="rect">
            <a:avLst/>
          </a:prstGeom>
          <a:noFill/>
          <a:ln w="38100">
            <a:solidFill>
              <a:srgbClr val="FF5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0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8F1F-0C26-6747-9596-6EECB928C065}"/>
              </a:ext>
            </a:extLst>
          </p:cNvPr>
          <p:cNvCxnSpPr>
            <a:cxnSpLocks/>
          </p:cNvCxnSpPr>
          <p:nvPr/>
        </p:nvCxnSpPr>
        <p:spPr>
          <a:xfrm flipV="1">
            <a:off x="1796844" y="209347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6C3C40-DEFD-9772-3349-0C90B2F91ED6}"/>
              </a:ext>
            </a:extLst>
          </p:cNvPr>
          <p:cNvCxnSpPr>
            <a:cxnSpLocks/>
          </p:cNvCxnSpPr>
          <p:nvPr/>
        </p:nvCxnSpPr>
        <p:spPr>
          <a:xfrm flipV="1">
            <a:off x="1796843" y="3374923"/>
            <a:ext cx="8598309" cy="4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B719D8B-51DD-B5AB-321D-7958D9C4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44" y="3429000"/>
            <a:ext cx="2444708" cy="7498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D80CB5-84F5-EC27-F178-91C61D72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85" y="2191794"/>
            <a:ext cx="4877223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5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DD26982-6099-6AF6-B689-94F7A2F1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94" y="1634058"/>
            <a:ext cx="10857811" cy="3413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E630D-1E36-AE16-F80A-DD5619DF3D5D}"/>
              </a:ext>
            </a:extLst>
          </p:cNvPr>
          <p:cNvSpPr txBox="1"/>
          <p:nvPr/>
        </p:nvSpPr>
        <p:spPr>
          <a:xfrm>
            <a:off x="2040504" y="5054126"/>
            <a:ext cx="84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Flat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BB21E-82F0-6DEF-ECED-DDA905BDF293}"/>
              </a:ext>
            </a:extLst>
          </p:cNvPr>
          <p:cNvSpPr txBox="1"/>
          <p:nvPr/>
        </p:nvSpPr>
        <p:spPr>
          <a:xfrm>
            <a:off x="5465494" y="5054126"/>
            <a:ext cx="1673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Gouraud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C538A-E864-40D4-BC12-A9DAC36AC18F}"/>
              </a:ext>
            </a:extLst>
          </p:cNvPr>
          <p:cNvSpPr txBox="1"/>
          <p:nvPr/>
        </p:nvSpPr>
        <p:spPr>
          <a:xfrm>
            <a:off x="9243411" y="5054126"/>
            <a:ext cx="1296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Phong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942130-ADD3-09C2-3352-6AFB49334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1" y="353962"/>
            <a:ext cx="3468925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1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9C1927-36C0-767A-43E4-4A6F451793AE}"/>
              </a:ext>
            </a:extLst>
          </p:cNvPr>
          <p:cNvCxnSpPr>
            <a:cxnSpLocks/>
          </p:cNvCxnSpPr>
          <p:nvPr/>
        </p:nvCxnSpPr>
        <p:spPr>
          <a:xfrm>
            <a:off x="353961" y="353962"/>
            <a:ext cx="0" cy="7361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B7833F-AEF5-66CA-1DBE-E25876BB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353962"/>
            <a:ext cx="3468925" cy="749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033E18-0FFE-99A7-3021-C6C3DD2F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81" y="1678834"/>
            <a:ext cx="5298006" cy="38653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E5A5D0-EA91-11B1-5E23-1C3B1B907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02" y="1678833"/>
            <a:ext cx="5298008" cy="38653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97C7FC-D43A-7902-4058-2960694FC0EC}"/>
              </a:ext>
            </a:extLst>
          </p:cNvPr>
          <p:cNvSpPr txBox="1"/>
          <p:nvPr/>
        </p:nvSpPr>
        <p:spPr>
          <a:xfrm>
            <a:off x="7614088" y="5595995"/>
            <a:ext cx="2793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Real Reflection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CF238D-A059-234A-7E17-8C009DABF0BA}"/>
              </a:ext>
            </a:extLst>
          </p:cNvPr>
          <p:cNvSpPr txBox="1"/>
          <p:nvPr/>
        </p:nvSpPr>
        <p:spPr>
          <a:xfrm>
            <a:off x="1556303" y="5595994"/>
            <a:ext cx="353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Lambert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2414843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694</Words>
  <Application>Microsoft Office PowerPoint</Application>
  <PresentationFormat>와이드스크린</PresentationFormat>
  <Paragraphs>106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운학 정</dc:creator>
  <cp:lastModifiedBy>운학 정</cp:lastModifiedBy>
  <cp:revision>1700</cp:revision>
  <dcterms:created xsi:type="dcterms:W3CDTF">2024-03-24T14:35:59Z</dcterms:created>
  <dcterms:modified xsi:type="dcterms:W3CDTF">2024-05-01T07:40:52Z</dcterms:modified>
</cp:coreProperties>
</file>